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804" r:id="rId2"/>
    <p:sldId id="818" r:id="rId3"/>
    <p:sldId id="824" r:id="rId4"/>
    <p:sldId id="825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5" d="100"/>
          <a:sy n="10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27.11.2020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76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01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431FF5A-EE68-4F5D-BE1B-413A4BF2C5BB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DDE3-3749-416E-B01D-560075C08D75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B9CEEFE-8E38-46FF-964A-EC3FC084FC82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FFC6-678B-4423-97DB-C58EE4E1AE0E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8B12-A4B8-4041-A493-3AD3F17C5BD6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2C04321-0B3A-4DDD-8809-6735D2AF0AA0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217906-9D21-4F00-8E50-6F324DB7C48C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63FD-AAC0-48ED-BA97-70C2FD9B6D77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CA59C-2F52-49D5-9C56-BB4155EF3B8B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C914-E21C-4F9B-A605-73AB4C7F5D66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5ED0D9-DCA6-47DC-B0E3-C07A4E54EF55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7FAD4D-3E1B-4F9F-AF2F-28152D9ABD51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NULL"/><Relationship Id="rId3" Type="http://schemas.openxmlformats.org/officeDocument/2006/relationships/image" Target="NULL"/><Relationship Id="rId21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5" Type="http://schemas.openxmlformats.org/officeDocument/2006/relationships/image" Target="NULL"/><Relationship Id="rId2" Type="http://schemas.openxmlformats.org/officeDocument/2006/relationships/image" Target="../media/image3.png"/><Relationship Id="rId16" Type="http://schemas.openxmlformats.org/officeDocument/2006/relationships/image" Target="NULL"/><Relationship Id="rId20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24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../media/image5.png"/><Relationship Id="rId23" Type="http://schemas.openxmlformats.org/officeDocument/2006/relationships/image" Target="NULL"/><Relationship Id="rId10" Type="http://schemas.openxmlformats.org/officeDocument/2006/relationships/image" Target="NULL"/><Relationship Id="rId19" Type="http://schemas.openxmlformats.org/officeDocument/2006/relationships/image" Target="NULL"/><Relationship Id="rId4" Type="http://schemas.openxmlformats.org/officeDocument/2006/relationships/image" Target="../media/image4.png"/><Relationship Id="rId9" Type="http://schemas.openxmlformats.org/officeDocument/2006/relationships/image" Target="NULL"/><Relationship Id="rId14" Type="http://schemas.openxmlformats.org/officeDocument/2006/relationships/image" Target="NULL"/><Relationship Id="rId22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NULL"/><Relationship Id="rId5" Type="http://schemas.openxmlformats.org/officeDocument/2006/relationships/image" Target="../media/image6.png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type="body" idx="1"/>
          </p:nvPr>
        </p:nvSpPr>
        <p:spPr>
          <a:xfrm>
            <a:off x="1979712" y="2743200"/>
            <a:ext cx="6515001" cy="3638128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de-DE" sz="3200" dirty="0" smtClean="0"/>
              <a:t>Funktionen</a:t>
            </a:r>
          </a:p>
          <a:p>
            <a:pPr marL="1097280" lvl="1" indent="-457200">
              <a:buSzPct val="120000"/>
              <a:buFont typeface="Arial" panose="020B0604020202020204" pitchFamily="34" charset="0"/>
              <a:buChar char="•"/>
            </a:pPr>
            <a:r>
              <a:rPr lang="de-DE" sz="2200" dirty="0" smtClean="0"/>
              <a:t>Verschiebungen</a:t>
            </a:r>
          </a:p>
          <a:p>
            <a:pPr marL="1097280" lvl="1" indent="-457200">
              <a:buSzPct val="120000"/>
              <a:buFont typeface="Arial" panose="020B0604020202020204" pitchFamily="34" charset="0"/>
              <a:buChar char="•"/>
            </a:pPr>
            <a:r>
              <a:rPr lang="de-DE" sz="2200" dirty="0" smtClean="0"/>
              <a:t>Streckungen, Stauchungen</a:t>
            </a:r>
          </a:p>
          <a:p>
            <a:pPr marL="1097280" lvl="1" indent="-457200">
              <a:buSzPct val="120000"/>
              <a:buFont typeface="Arial" panose="020B0604020202020204" pitchFamily="34" charset="0"/>
              <a:buChar char="•"/>
            </a:pPr>
            <a:r>
              <a:rPr lang="de-DE" sz="2200" dirty="0" smtClean="0"/>
              <a:t>Spiegelungen</a:t>
            </a:r>
            <a:endParaRPr lang="de-DE" sz="100" dirty="0" smtClean="0"/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de-DE" sz="3200" dirty="0" smtClean="0"/>
              <a:t>Funktionen und Schaubilder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</a:pPr>
            <a:r>
              <a:rPr lang="de-DE" sz="3200" dirty="0"/>
              <a:t>Funktionsterme </a:t>
            </a:r>
            <a:r>
              <a:rPr lang="de-DE" sz="3200" dirty="0" smtClean="0"/>
              <a:t>bestimmen</a:t>
            </a:r>
            <a:endParaRPr lang="de-DE" sz="3200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Thema: Funktionen</a:t>
            </a:r>
            <a:endParaRPr lang="de-DE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107504" y="6473924"/>
            <a:ext cx="8928992" cy="33945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2"/>
              </a:rPr>
              <a:t>klaus_messner@web.de</a:t>
            </a:r>
            <a:r>
              <a:rPr lang="de-DE" sz="1400" dirty="0" smtClean="0"/>
              <a:t>, Internet: </a:t>
            </a:r>
            <a:r>
              <a:rPr lang="de-DE" sz="1400" dirty="0" smtClean="0">
                <a:hlinkClick r:id="rId3"/>
              </a:rPr>
              <a:t>www.elearning-freiburg.de</a:t>
            </a:r>
            <a:r>
              <a:rPr lang="de-DE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96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Verständnis von Funktionen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 smtClean="0"/>
              <a:t>In manchen Pflichtteilaufgaben soll man erklären, wie eine Funktion aus einer anderen hervorgeht.</a:t>
            </a:r>
          </a:p>
          <a:p>
            <a:pPr marL="0" lvl="0" indent="0">
              <a:buNone/>
            </a:pPr>
            <a:r>
              <a:rPr lang="de-DE" sz="2400" dirty="0" smtClean="0"/>
              <a:t>Mit den entsprechenden Kenntnissen können Sie sich eine klare Vorstellung davon machen, wie eine Funktion in einem Koordinatensystem aussieht.</a:t>
            </a:r>
          </a:p>
          <a:p>
            <a:pPr marL="0" lvl="0" indent="0">
              <a:buNone/>
            </a:pPr>
            <a:r>
              <a:rPr lang="de-DE" sz="2400" dirty="0" smtClean="0"/>
              <a:t>Häufig kann man auch umgekehrt am Graphen einer Funktion den zugehörigen Funktionsterm ablesen.</a:t>
            </a:r>
          </a:p>
          <a:p>
            <a:pPr marL="0" lvl="0" indent="0">
              <a:buNone/>
            </a:pPr>
            <a:r>
              <a:rPr lang="de-DE" sz="2400" dirty="0" smtClean="0"/>
              <a:t>Diese Kenntnisse sollen hier noch einmal wiederholt werden.</a:t>
            </a:r>
          </a:p>
          <a:p>
            <a:pPr marL="0" lvl="0" indent="0">
              <a:buNone/>
            </a:pPr>
            <a:r>
              <a:rPr lang="de-DE" sz="2400" dirty="0" smtClean="0"/>
              <a:t>Zunächst aber verschaffen wir uns einen Überblick über einige elementare Funktionen.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262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75316"/>
            <a:ext cx="408622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4132103" y="2594491"/>
                <a:ext cx="39786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103" y="2594491"/>
                <a:ext cx="397866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Funktionen im Überblick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9651287"/>
                  </p:ext>
                </p:extLst>
              </p:nvPr>
            </p:nvGraphicFramePr>
            <p:xfrm>
              <a:off x="4878817" y="3717032"/>
              <a:ext cx="3897265" cy="2940016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3493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4789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 cos(x)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cos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>
                                    <a:latin typeface="Cambria Math"/>
                                  </a:rPr>
                                  <m:t>: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ℝ</m:t>
                                </m:r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    </m:t>
                                </m:r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>
                                        <a:latin typeface="Cambria Math"/>
                                      </a:rPr>
                                      <m:t>−1;1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074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Periode: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de-DE" sz="180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π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Symmetrie: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Symmetrie zur y-Achse</a:t>
                          </a: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de-DE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i="0" dirty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i="1" dirty="0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de-DE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i="0" dirty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de-DE" dirty="0" smtClean="0"/>
                            <a:t> 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Nullstellen: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Ungeradzahlig Vielfache von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DE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dirty="0" smtClean="0">
                                      <a:latin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de-DE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de-DE" dirty="0" smtClean="0"/>
                            <a:t>, als Formel:</a:t>
                          </a: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DE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i="1" dirty="0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de-DE" i="1" dirty="0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de-DE" i="1" dirty="0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f>
                                <m:fPr>
                                  <m:ctrlPr>
                                    <a:rPr lang="de-DE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dirty="0" smtClean="0">
                                      <a:latin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de-DE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de-DE" dirty="0" smtClean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de-DE" i="1" dirty="0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de-DE" i="1" dirty="0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de-DE" i="1" dirty="0" smtClean="0">
                                  <a:latin typeface="Cambria Math"/>
                                </a:rPr>
                                <m:t>ℤ</m:t>
                              </m:r>
                            </m:oMath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9651287"/>
                  </p:ext>
                </p:extLst>
              </p:nvPr>
            </p:nvGraphicFramePr>
            <p:xfrm>
              <a:off x="4878817" y="3717032"/>
              <a:ext cx="3897265" cy="2940016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3493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4789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 cos(x)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153" t="-106061" r="-192342" b="-55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4"/>
                          <a:stretch>
                            <a:fillRect l="-54785" t="-106061" r="-2153" b="-553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074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Periode: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4"/>
                          <a:stretch>
                            <a:fillRect l="-54785" t="-200000" r="-2153" b="-436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Symmetrie: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4785" t="-194286" r="-2153" b="-18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09347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Nullstellen: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4785" t="-171667" r="-2153" b="-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e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83568" y="3717032"/>
              <a:ext cx="3816424" cy="2473737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29614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2027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859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 sin(x)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sin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800">
                                    <a:latin typeface="Cambria Math"/>
                                  </a:rPr>
                                  <m:t>: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ℝ</m:t>
                                </m:r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    </m:t>
                                </m:r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>
                                        <a:latin typeface="Cambria Math"/>
                                      </a:rPr>
                                      <m:t>−1;1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Periode: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de-DE" sz="180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π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Symmetrie: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Punktsymmetrie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de-DE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i="0" dirty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i="1" dirty="0" smtClean="0">
                                  <a:latin typeface="Cambria Math"/>
                                </a:rPr>
                                <m:t>=−</m:t>
                              </m:r>
                              <m:func>
                                <m:funcPr>
                                  <m:ctrlPr>
                                    <a:rPr lang="de-DE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i="0" dirty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 dirty="0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de-DE" dirty="0" smtClean="0"/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Nullstellen: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Vielfache von </a:t>
                          </a:r>
                          <a14:m>
                            <m:oMath xmlns:m="http://schemas.openxmlformats.org/officeDocument/2006/math">
                              <m:r>
                                <a:rPr lang="de-DE" i="1" dirty="0" smtClean="0">
                                  <a:latin typeface="Cambria Math"/>
                                </a:rPr>
                                <m:t>𝜋</m:t>
                              </m:r>
                            </m:oMath>
                          </a14:m>
                          <a:r>
                            <a:rPr lang="de-DE" dirty="0" smtClean="0"/>
                            <a:t> </a:t>
                          </a:r>
                        </a:p>
                        <a:p>
                          <a:pPr algn="l"/>
                          <a:r>
                            <a:rPr lang="de-DE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de-DE" i="1" dirty="0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de-DE" i="1" dirty="0" smtClean="0">
                                  <a:latin typeface="Cambria Math"/>
                                </a:rPr>
                                <m:t>𝜋</m:t>
                              </m:r>
                            </m:oMath>
                          </a14:m>
                          <a:r>
                            <a:rPr lang="de-DE" dirty="0" smtClean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de-DE" i="1" dirty="0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de-DE" i="1" dirty="0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de-DE" i="1" dirty="0" smtClean="0">
                                  <a:latin typeface="Cambria Math"/>
                                </a:rPr>
                                <m:t>ℤ</m:t>
                              </m:r>
                            </m:oMath>
                          </a14:m>
                          <a:r>
                            <a:rPr lang="de-DE" dirty="0" smtClean="0"/>
                            <a:t>)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905676"/>
                  </p:ext>
                </p:extLst>
              </p:nvPr>
            </p:nvGraphicFramePr>
            <p:xfrm>
              <a:off x="683568" y="3717032"/>
              <a:ext cx="3816424" cy="2473737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1296146"/>
                    <a:gridCol w="2520278"/>
                  </a:tblGrid>
                  <a:tr h="397859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 sin(x)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3286" t="-106061" r="-197183" b="-4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3269" t="-106061" r="-1695" b="-440909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Periode: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3269" t="-209231" r="-1695" b="-34769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Symmetrie: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3269" t="-191429" r="-1695" b="-115238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de-DE" dirty="0" smtClean="0"/>
                            <a:t>Nullstellen: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53269" t="-291429" r="-1695" b="-152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1" name="Freihandform 10"/>
          <p:cNvSpPr>
            <a:spLocks noChangeAspect="1"/>
          </p:cNvSpPr>
          <p:nvPr/>
        </p:nvSpPr>
        <p:spPr>
          <a:xfrm>
            <a:off x="2564654" y="254714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Freihandform 11"/>
          <p:cNvSpPr>
            <a:spLocks noChangeAspect="1"/>
          </p:cNvSpPr>
          <p:nvPr/>
        </p:nvSpPr>
        <p:spPr>
          <a:xfrm>
            <a:off x="3410994" y="254616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3" name="Freihandform 12"/>
          <p:cNvSpPr>
            <a:spLocks noChangeAspect="1"/>
          </p:cNvSpPr>
          <p:nvPr/>
        </p:nvSpPr>
        <p:spPr>
          <a:xfrm>
            <a:off x="863096" y="254813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4" name="Freihandform 13"/>
          <p:cNvSpPr>
            <a:spLocks noChangeAspect="1"/>
          </p:cNvSpPr>
          <p:nvPr/>
        </p:nvSpPr>
        <p:spPr>
          <a:xfrm>
            <a:off x="1709436" y="254714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5" name="Freihandform 14"/>
          <p:cNvSpPr>
            <a:spLocks noChangeAspect="1"/>
          </p:cNvSpPr>
          <p:nvPr/>
        </p:nvSpPr>
        <p:spPr>
          <a:xfrm>
            <a:off x="4265724" y="254714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3275856" y="2591538"/>
                <a:ext cx="31290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591538"/>
                <a:ext cx="312906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2771800" y="2591538"/>
                <a:ext cx="47320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 smtClean="0">
                          <a:latin typeface="Cambria Math"/>
                        </a:rPr>
                        <m:t>π</m:t>
                      </m:r>
                      <m:r>
                        <a:rPr lang="de-DE" sz="1200" b="0" i="0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591538"/>
                <a:ext cx="47320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ihandform 17"/>
          <p:cNvSpPr>
            <a:spLocks noChangeAspect="1"/>
          </p:cNvSpPr>
          <p:nvPr/>
        </p:nvSpPr>
        <p:spPr>
          <a:xfrm>
            <a:off x="2979442" y="175457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851920" y="2528904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hteck 20"/>
              <p:cNvSpPr/>
              <p:nvPr/>
            </p:nvSpPr>
            <p:spPr>
              <a:xfrm>
                <a:off x="3635896" y="2591538"/>
                <a:ext cx="55816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de-DE" sz="1200" smtClean="0">
                          <a:latin typeface="Cambria Math"/>
                        </a:rPr>
                        <m:t>π</m:t>
                      </m:r>
                      <m:r>
                        <a:rPr lang="de-DE" sz="1200" b="0" i="0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591538"/>
                <a:ext cx="558166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ihandform 21"/>
          <p:cNvSpPr>
            <a:spLocks noChangeAspect="1"/>
          </p:cNvSpPr>
          <p:nvPr/>
        </p:nvSpPr>
        <p:spPr>
          <a:xfrm>
            <a:off x="3834660" y="333874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27" name="Gerade Verbindung 26"/>
          <p:cNvCxnSpPr/>
          <p:nvPr/>
        </p:nvCxnSpPr>
        <p:spPr>
          <a:xfrm>
            <a:off x="3006564" y="2528408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3588762" y="1700808"/>
                <a:ext cx="8513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sin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762" y="1700808"/>
                <a:ext cx="85132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eck 28"/>
              <p:cNvSpPr/>
              <p:nvPr/>
            </p:nvSpPr>
            <p:spPr>
              <a:xfrm>
                <a:off x="2495598" y="2592522"/>
                <a:ext cx="30489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598" y="2592522"/>
                <a:ext cx="30489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/>
              <p:cNvSpPr/>
              <p:nvPr/>
            </p:nvSpPr>
            <p:spPr>
              <a:xfrm>
                <a:off x="630300" y="2592522"/>
                <a:ext cx="51328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−</m:t>
                      </m:r>
                      <m:r>
                        <a:rPr lang="de-DE" sz="120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00" y="2592522"/>
                <a:ext cx="51328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/>
              <p:cNvSpPr/>
              <p:nvPr/>
            </p:nvSpPr>
            <p:spPr>
              <a:xfrm>
                <a:off x="1466430" y="2591538"/>
                <a:ext cx="42832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30" y="2591538"/>
                <a:ext cx="42832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2555785" y="150254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85" y="1502540"/>
                <a:ext cx="328808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hteck 34"/>
              <p:cNvSpPr/>
              <p:nvPr/>
            </p:nvSpPr>
            <p:spPr>
              <a:xfrm>
                <a:off x="4279688" y="226799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5" name="Rechtec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688" y="2267994"/>
                <a:ext cx="328808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82938"/>
            <a:ext cx="40671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Freihandform 56"/>
          <p:cNvSpPr>
            <a:spLocks noChangeAspect="1"/>
          </p:cNvSpPr>
          <p:nvPr/>
        </p:nvSpPr>
        <p:spPr>
          <a:xfrm>
            <a:off x="6309070" y="255701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58" name="Freihandform 57"/>
          <p:cNvSpPr>
            <a:spLocks noChangeAspect="1"/>
          </p:cNvSpPr>
          <p:nvPr/>
        </p:nvSpPr>
        <p:spPr>
          <a:xfrm>
            <a:off x="7164288" y="2556026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59" name="Freihandform 58"/>
          <p:cNvSpPr>
            <a:spLocks noChangeAspect="1"/>
          </p:cNvSpPr>
          <p:nvPr/>
        </p:nvSpPr>
        <p:spPr>
          <a:xfrm>
            <a:off x="8433310" y="176393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0" name="Freihandform 59"/>
          <p:cNvSpPr>
            <a:spLocks noChangeAspect="1"/>
          </p:cNvSpPr>
          <p:nvPr/>
        </p:nvSpPr>
        <p:spPr>
          <a:xfrm>
            <a:off x="5453852" y="255701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1" name="Freihandform 60"/>
          <p:cNvSpPr>
            <a:spLocks noChangeAspect="1"/>
          </p:cNvSpPr>
          <p:nvPr/>
        </p:nvSpPr>
        <p:spPr>
          <a:xfrm>
            <a:off x="8019018" y="255701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hteck 61"/>
              <p:cNvSpPr/>
              <p:nvPr/>
            </p:nvSpPr>
            <p:spPr>
              <a:xfrm>
                <a:off x="7449097" y="2601400"/>
                <a:ext cx="31290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62" name="Rechtec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097" y="2601400"/>
                <a:ext cx="312906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hteck 62"/>
              <p:cNvSpPr/>
              <p:nvPr/>
            </p:nvSpPr>
            <p:spPr>
              <a:xfrm>
                <a:off x="6980553" y="2601400"/>
                <a:ext cx="47320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200" smtClean="0">
                          <a:latin typeface="Cambria Math"/>
                        </a:rPr>
                        <m:t>π</m:t>
                      </m:r>
                      <m:r>
                        <a:rPr lang="de-DE" sz="1200" b="0" i="0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63" name="Rechtec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553" y="2601400"/>
                <a:ext cx="473206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reihandform 63"/>
          <p:cNvSpPr>
            <a:spLocks noChangeAspect="1"/>
          </p:cNvSpPr>
          <p:nvPr/>
        </p:nvSpPr>
        <p:spPr>
          <a:xfrm>
            <a:off x="6741614" y="176443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65" name="Gerade Verbindung 64"/>
          <p:cNvCxnSpPr/>
          <p:nvPr/>
        </p:nvCxnSpPr>
        <p:spPr>
          <a:xfrm>
            <a:off x="8451554" y="2538766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hteck 65"/>
              <p:cNvSpPr/>
              <p:nvPr/>
            </p:nvSpPr>
            <p:spPr>
              <a:xfrm>
                <a:off x="7791381" y="2601400"/>
                <a:ext cx="55816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de-DE" sz="1200" smtClean="0">
                          <a:latin typeface="Cambria Math"/>
                        </a:rPr>
                        <m:t>π</m:t>
                      </m:r>
                      <m:r>
                        <a:rPr lang="de-DE" sz="1200" b="0" i="0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66" name="Rechteck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381" y="2601400"/>
                <a:ext cx="558166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Freihandform 66"/>
          <p:cNvSpPr>
            <a:spLocks noChangeAspect="1"/>
          </p:cNvSpPr>
          <p:nvPr/>
        </p:nvSpPr>
        <p:spPr>
          <a:xfrm>
            <a:off x="7579076" y="334861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68" name="Gerade Verbindung 67"/>
          <p:cNvCxnSpPr/>
          <p:nvPr/>
        </p:nvCxnSpPr>
        <p:spPr>
          <a:xfrm>
            <a:off x="7606198" y="2538270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hteck 68"/>
              <p:cNvSpPr/>
              <p:nvPr/>
            </p:nvSpPr>
            <p:spPr>
              <a:xfrm>
                <a:off x="7434636" y="1710670"/>
                <a:ext cx="8817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co</m:t>
                      </m:r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s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9" name="Rechteck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636" y="1710670"/>
                <a:ext cx="881780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hteck 69"/>
              <p:cNvSpPr/>
              <p:nvPr/>
            </p:nvSpPr>
            <p:spPr>
              <a:xfrm>
                <a:off x="6668839" y="2602384"/>
                <a:ext cx="30489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0" name="Rechtec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839" y="2602384"/>
                <a:ext cx="304892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hteck 70"/>
              <p:cNvSpPr/>
              <p:nvPr/>
            </p:nvSpPr>
            <p:spPr>
              <a:xfrm>
                <a:off x="4803541" y="2602384"/>
                <a:ext cx="51328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−</m:t>
                      </m:r>
                      <m:r>
                        <a:rPr lang="de-DE" sz="120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1" name="Rechtec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41" y="2602384"/>
                <a:ext cx="513282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hteck 71"/>
              <p:cNvSpPr/>
              <p:nvPr/>
            </p:nvSpPr>
            <p:spPr>
              <a:xfrm>
                <a:off x="5639671" y="2601400"/>
                <a:ext cx="42832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2" name="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671" y="2601400"/>
                <a:ext cx="42832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hteck 72"/>
              <p:cNvSpPr/>
              <p:nvPr/>
            </p:nvSpPr>
            <p:spPr>
              <a:xfrm>
                <a:off x="6729026" y="151240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3" name="Rechteck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026" y="1512402"/>
                <a:ext cx="328808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hteck 73"/>
              <p:cNvSpPr/>
              <p:nvPr/>
            </p:nvSpPr>
            <p:spPr>
              <a:xfrm>
                <a:off x="8272026" y="2603369"/>
                <a:ext cx="39786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de-DE" sz="120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74" name="Rechteck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026" y="2603369"/>
                <a:ext cx="397866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hteck 74"/>
              <p:cNvSpPr/>
              <p:nvPr/>
            </p:nvSpPr>
            <p:spPr>
              <a:xfrm>
                <a:off x="8447274" y="227687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5" name="Rechtec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274" y="2276872"/>
                <a:ext cx="328808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7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𝑒</m:t>
                    </m:r>
                  </m:oMath>
                </a14:m>
                <a:r>
                  <a:rPr lang="de-DE" dirty="0" smtClean="0"/>
                  <a:t>-Funktion und Logarithmus</a:t>
                </a:r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Merke: 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𝑒</m:t>
                    </m:r>
                  </m:oMath>
                </a14:m>
                <a:r>
                  <a:rPr lang="de-DE" sz="2400" dirty="0" smtClean="0"/>
                  <a:t>-Funktion ist immer positiv.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Die Logarithmus-Funktion ist nicht definiert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≤0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4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Ergebnisgraf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0" y="1628800"/>
            <a:ext cx="414339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el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8711718"/>
                  </p:ext>
                </p:extLst>
              </p:nvPr>
            </p:nvGraphicFramePr>
            <p:xfrm>
              <a:off x="683568" y="1683963"/>
              <a:ext cx="3654392" cy="2603511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7287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2566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0691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ℝ</m:t>
                                </m:r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; </m:t>
                                </m:r>
                                <m:sSub>
                                  <m:sSub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>
                                        <a:latin typeface="Cambria Math"/>
                                      </a:rPr>
                                      <m:t>ℝ</m:t>
                                    </m:r>
                                  </m:e>
                                  <m:sup>
                                    <m:r>
                                      <a:rPr lang="de-DE" sz="1800"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30244">
                    <a:tc>
                      <a:txBody>
                        <a:bodyPr/>
                        <a:lstStyle/>
                        <a:p>
                          <a:pPr algn="l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=1,</m:t>
                                </m:r>
                                <m:func>
                                  <m:func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de-DE" sz="1800">
                                            <a:latin typeface="Cambria Math" pitchFamily="18" charset="0"/>
                                            <a:ea typeface="Cambria Math" pitchFamily="18" charset="0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→−∞</m:t>
                                        </m:r>
                                      </m:lim>
                                    </m:limLow>
                                  </m:fName>
                                  <m:e>
                                    <m:sSup>
                                      <m:sSup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</m:e>
                                </m:func>
                                <m:r>
                                  <a:rPr lang="de-DE" sz="1800" i="1"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de-DE" sz="1800" dirty="0"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6259">
                    <a:tc>
                      <a:txBody>
                        <a:bodyPr/>
                        <a:lstStyle/>
                        <a:p>
                          <a:pPr algn="l"/>
                          <a:endParaRPr lang="de-DE" sz="1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800" smtClean="0">
                                    <a:latin typeface="Cambria Math"/>
                                  </a:rPr>
                                  <m:t>ln</m:t>
                                </m:r>
                                <m:d>
                                  <m:d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hangingPunct="0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800">
                                        <a:latin typeface="Cambria Math"/>
                                      </a:rPr>
                                      <m:t>ℝ</m:t>
                                    </m:r>
                                  </m:e>
                                  <m:sup>
                                    <m:r>
                                      <a:rPr lang="de-DE" sz="1800"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de-DE" sz="1800" b="0" i="1" smtClean="0">
                                    <a:latin typeface="Cambria Math"/>
                                  </a:rPr>
                                  <m:t>; </m:t>
                                </m:r>
                                <m:sSub>
                                  <m:sSub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de-DE" sz="1800" i="1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de-DE" sz="180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800">
                                    <a:latin typeface="Cambria Math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9932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800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8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sz="1800" b="0" i="1" smtClean="0">
                                  <a:latin typeface="Cambria Math"/>
                                </a:rPr>
                                <m:t>=0</m:t>
                              </m:r>
                            </m:oMath>
                          </a14:m>
                          <a:r>
                            <a:rPr lang="de-DE" sz="1800" b="0" i="1" dirty="0" smtClean="0">
                              <a:latin typeface="Cambria Math"/>
                            </a:rPr>
                            <a:t>, 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800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800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sz="1800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de-DE" sz="1800" b="0" i="1" dirty="0" smtClean="0">
                            <a:latin typeface="Cambria Math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de-DE" sz="1800" i="1"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de-DE" sz="1800">
                                            <a:latin typeface="Cambria Math" pitchFamily="18" charset="0"/>
                                            <a:ea typeface="Cambria Math" pitchFamily="18" charset="0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de-DE" sz="1800" i="1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→0</m:t>
                                        </m:r>
                                      </m:lim>
                                    </m:limLow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de-DE" sz="1800" b="0" i="1" smtClean="0"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de-DE" sz="1800" b="0" i="0" smtClean="0"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ln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de-DE" sz="1800" b="0" i="1" smtClean="0">
                                                <a:latin typeface="Cambria Math" panose="02040503050406030204" pitchFamily="18" charset="0"/>
                                                <a:ea typeface="Cambria Math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de-DE" sz="1800" b="0" i="1" smtClean="0">
                                                <a:latin typeface="Cambria Math"/>
                                                <a:ea typeface="Cambria Math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func>
                                <m:r>
                                  <a:rPr lang="de-DE" sz="1800" i="1"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=</m:t>
                                </m:r>
                                <m:r>
                                  <a:rPr lang="de-DE" sz="18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−</m:t>
                                </m:r>
                                <m:r>
                                  <a:rPr lang="de-DE" sz="1800" i="1" smtClean="0">
                                    <a:latin typeface="Cambria Math"/>
                                    <a:ea typeface="Cambria Math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de-DE" sz="1800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el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8711718"/>
                  </p:ext>
                </p:extLst>
              </p:nvPr>
            </p:nvGraphicFramePr>
            <p:xfrm>
              <a:off x="683568" y="1683963"/>
              <a:ext cx="3654392" cy="2603511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7287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2566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0691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Steckbrief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779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5833" t="-112500" r="-407500" b="-48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26458" t="-112500" r="-1875" b="-4843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4025">
                    <a:tc>
                      <a:txBody>
                        <a:bodyPr/>
                        <a:lstStyle/>
                        <a:p>
                          <a:pPr algn="l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26458" t="-183784" r="-1875" b="-3189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l"/>
                          <a:endParaRPr lang="de-DE" sz="1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8779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5833" t="-390625" r="-407500" b="-2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26458" t="-390625" r="-1875" b="-2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2313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26458" t="-263866" r="-1875" b="-109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Freihandform 7"/>
          <p:cNvSpPr>
            <a:spLocks noChangeAspect="1"/>
          </p:cNvSpPr>
          <p:nvPr/>
        </p:nvSpPr>
        <p:spPr>
          <a:xfrm>
            <a:off x="6950232" y="335748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6758883" y="159132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883" y="1591320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8447274" y="3337247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274" y="3337247"/>
                <a:ext cx="32880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ihandform 10"/>
          <p:cNvSpPr>
            <a:spLocks noChangeAspect="1"/>
          </p:cNvSpPr>
          <p:nvPr/>
        </p:nvSpPr>
        <p:spPr>
          <a:xfrm>
            <a:off x="6766768" y="318683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072353" y="3553271"/>
                <a:ext cx="9560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40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i="1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de-DE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353" y="3553271"/>
                <a:ext cx="95603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5919452" y="2761183"/>
                <a:ext cx="740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14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de-DE" sz="1400" i="1">
                          <a:latin typeface="Cambria Math"/>
                        </a:rPr>
                        <m:t>=</m:t>
                      </m:r>
                      <m:r>
                        <a:rPr lang="de-DE" sz="14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452" y="2761183"/>
                <a:ext cx="74078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7164288" y="1700808"/>
                <a:ext cx="4825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700808"/>
                <a:ext cx="48250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8109361" y="2703813"/>
                <a:ext cx="6244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40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361" y="2703813"/>
                <a:ext cx="62446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15"/>
          <p:cNvCxnSpPr/>
          <p:nvPr/>
        </p:nvCxnSpPr>
        <p:spPr>
          <a:xfrm>
            <a:off x="6543819" y="3011590"/>
            <a:ext cx="188659" cy="1618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7020272" y="3429000"/>
            <a:ext cx="178056" cy="1718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74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435</Words>
  <Application>Microsoft Office PowerPoint</Application>
  <PresentationFormat>Bildschirmpräsentation (4:3)</PresentationFormat>
  <Paragraphs>84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Albany</vt:lpstr>
      <vt:lpstr>Andale Sans UI</vt:lpstr>
      <vt:lpstr>Arial</vt:lpstr>
      <vt:lpstr>Calibri</vt:lpstr>
      <vt:lpstr>Cambria Math</vt:lpstr>
      <vt:lpstr>Tahoma</vt:lpstr>
      <vt:lpstr>Wingdings</vt:lpstr>
      <vt:lpstr>Wingdings 2</vt:lpstr>
      <vt:lpstr>Galathea</vt:lpstr>
      <vt:lpstr>Thema: Funktionen</vt:lpstr>
      <vt:lpstr>Verständnis von Funktionen</vt:lpstr>
      <vt:lpstr>Funktionen im Überblick</vt:lpstr>
      <vt:lpstr>e-Funktion und Logarithmus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312</cp:revision>
  <dcterms:created xsi:type="dcterms:W3CDTF">2013-03-17T05:38:34Z</dcterms:created>
  <dcterms:modified xsi:type="dcterms:W3CDTF">2020-11-27T05:05:59Z</dcterms:modified>
</cp:coreProperties>
</file>